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9" r:id="rId9"/>
    <p:sldId id="280" r:id="rId10"/>
    <p:sldId id="283" r:id="rId11"/>
    <p:sldId id="284" r:id="rId12"/>
    <p:sldId id="285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5020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-338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57107-A53E-45F2-A28B-DE70FAB669EA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53EA2-E75F-42CC-9167-31E9DC5777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753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39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7883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8215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 Opt 1 - F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499908-0AD0-4E0E-AFAF-34F608131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308" t="-1813" r="22769" b="31795"/>
          <a:stretch/>
        </p:blipFill>
        <p:spPr>
          <a:xfrm>
            <a:off x="4596564" y="287483"/>
            <a:ext cx="7595437" cy="65705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454131"/>
            <a:ext cx="10363200" cy="697311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24476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4243517"/>
            <a:ext cx="103632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24476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96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23692"/>
            <a:ext cx="10515600" cy="553337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6"/>
            <a:ext cx="5181600" cy="379275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238609"/>
            <a:ext cx="105156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8608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20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99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6844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788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956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82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19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740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5D394-7BC5-4F70-9B78-344A1EF29AE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45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501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9B93CB-0696-451C-876E-F83A37A68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205607"/>
            <a:ext cx="10876547" cy="6973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Multilingual Education through OCR and AI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AA7100-0CDF-4F84-9683-659497E55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117189"/>
            <a:ext cx="10363200" cy="1275747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GB" dirty="0"/>
              <a:t>Author(s)</a:t>
            </a:r>
          </a:p>
          <a:p>
            <a:pPr algn="ctr"/>
            <a:r>
              <a:rPr lang="en-GB" dirty="0"/>
              <a:t>Arbaaz Yaseen</a:t>
            </a:r>
          </a:p>
          <a:p>
            <a:pPr algn="ctr"/>
            <a:r>
              <a:rPr lang="en-GB" dirty="0"/>
              <a:t>Hritik Singh</a:t>
            </a:r>
          </a:p>
          <a:p>
            <a:pPr algn="ctr"/>
            <a:r>
              <a:rPr lang="en-GB" dirty="0"/>
              <a:t>Shaikh Mohammad </a:t>
            </a:r>
            <a:r>
              <a:rPr lang="en-GB" dirty="0" err="1"/>
              <a:t>Gous</a:t>
            </a:r>
            <a:r>
              <a:rPr lang="en-GB" dirty="0"/>
              <a:t> </a:t>
            </a:r>
            <a:r>
              <a:rPr lang="en-GB"/>
              <a:t>Mahebub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2DC4BE34-E1A0-476B-A66C-CD179A9B8709}"/>
              </a:ext>
            </a:extLst>
          </p:cNvPr>
          <p:cNvSpPr txBox="1">
            <a:spLocks/>
          </p:cNvSpPr>
          <p:nvPr/>
        </p:nvSpPr>
        <p:spPr>
          <a:xfrm>
            <a:off x="914400" y="3523755"/>
            <a:ext cx="10363200" cy="127574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b="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b="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b="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b="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E37222"/>
                </a:solidFill>
              </a:rPr>
              <a:t>Affiliation(s)</a:t>
            </a:r>
          </a:p>
          <a:p>
            <a:pPr algn="ctr"/>
            <a:r>
              <a:rPr lang="en-GB" sz="2400" dirty="0">
                <a:solidFill>
                  <a:srgbClr val="E37222"/>
                </a:solidFill>
              </a:rPr>
              <a:t>Bharati Vidyapeeth College of Engineering, Pune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16320"/>
            <a:ext cx="2489200" cy="508000"/>
          </a:xfrm>
          <a:prstGeom prst="rect">
            <a:avLst/>
          </a:prstGeom>
          <a:solidFill>
            <a:srgbClr val="244765"/>
          </a:solidFill>
          <a:ln>
            <a:solidFill>
              <a:srgbClr val="244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MITADTSoCiCon 2024</a:t>
            </a:r>
            <a:endParaRPr lang="en-IN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23" y="279803"/>
            <a:ext cx="1660685" cy="694115"/>
          </a:xfrm>
          <a:prstGeom prst="rect">
            <a:avLst/>
          </a:prstGeom>
        </p:spPr>
      </p:pic>
      <p:pic>
        <p:nvPicPr>
          <p:cNvPr id="8" name="Picture 7" descr="unnamed(1)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69942" y="233680"/>
            <a:ext cx="1883895" cy="7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63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28B9-A9FF-12FC-5BEA-423957D9B352}"/>
              </a:ext>
            </a:extLst>
          </p:cNvPr>
          <p:cNvSpPr txBox="1">
            <a:spLocks/>
          </p:cNvSpPr>
          <p:nvPr/>
        </p:nvSpPr>
        <p:spPr>
          <a:xfrm>
            <a:off x="0" y="251618"/>
            <a:ext cx="56499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Generate outline</a:t>
            </a:r>
            <a:endParaRPr lang="en-IN" b="1" dirty="0">
              <a:solidFill>
                <a:schemeClr val="tx2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628E7-E9AF-0B19-4F5D-3769293BCC4D}"/>
              </a:ext>
            </a:extLst>
          </p:cNvPr>
          <p:cNvSpPr txBox="1">
            <a:spLocks/>
          </p:cNvSpPr>
          <p:nvPr/>
        </p:nvSpPr>
        <p:spPr>
          <a:xfrm>
            <a:off x="441012" y="1745295"/>
            <a:ext cx="5208953" cy="1325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Times New Roman" panose="02020603050405020304" pitchFamily="18" charset="0"/>
              </a:rPr>
              <a:t>Pdf file parsing + vector db index generation</a:t>
            </a:r>
            <a:endParaRPr lang="en-IN" dirty="0"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2A583-2788-8AF6-CC29-3C7B38672BD1}"/>
              </a:ext>
            </a:extLst>
          </p:cNvPr>
          <p:cNvSpPr txBox="1">
            <a:spLocks/>
          </p:cNvSpPr>
          <p:nvPr/>
        </p:nvSpPr>
        <p:spPr>
          <a:xfrm>
            <a:off x="441012" y="2971801"/>
            <a:ext cx="5208953" cy="205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Times New Roman" panose="02020603050405020304" pitchFamily="18" charset="0"/>
              </a:rPr>
              <a:t>Gpt-turbo-3.5 output after taking the keywords generated by “nltk”</a:t>
            </a:r>
            <a:endParaRPr lang="en-IN" dirty="0">
              <a:cs typeface="Times New Roman" panose="02020603050405020304" pitchFamily="18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8B35605-6BA7-AB11-0607-EFA64829F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7" t="13144" r="17609" b="2361"/>
          <a:stretch/>
        </p:blipFill>
        <p:spPr>
          <a:xfrm>
            <a:off x="5649965" y="531000"/>
            <a:ext cx="6228000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2EE5-2277-21BB-71FF-7A36B03DB3C2}"/>
              </a:ext>
            </a:extLst>
          </p:cNvPr>
          <p:cNvSpPr txBox="1">
            <a:spLocks/>
          </p:cNvSpPr>
          <p:nvPr/>
        </p:nvSpPr>
        <p:spPr>
          <a:xfrm>
            <a:off x="3592010" y="112854"/>
            <a:ext cx="71300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Lesson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Generated</a:t>
            </a:r>
            <a:endParaRPr lang="en-IN" b="1" dirty="0">
              <a:solidFill>
                <a:schemeClr val="tx2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1D9BD39-8898-3D4B-D785-F54A2539B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" t="15190" r="78281"/>
          <a:stretch/>
        </p:blipFill>
        <p:spPr>
          <a:xfrm>
            <a:off x="381964" y="150472"/>
            <a:ext cx="2720051" cy="581627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AABC1D-E107-DD51-3A32-96C28C361092}"/>
              </a:ext>
            </a:extLst>
          </p:cNvPr>
          <p:cNvSpPr txBox="1">
            <a:spLocks/>
          </p:cNvSpPr>
          <p:nvPr/>
        </p:nvSpPr>
        <p:spPr>
          <a:xfrm>
            <a:off x="0" y="6074076"/>
            <a:ext cx="12161133" cy="6710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Times New Roman" panose="02020603050405020304" pitchFamily="18" charset="0"/>
              </a:rPr>
              <a:t>After Course outline is generated one can click next module to generate lessons based on course outline of the passed pdf</a:t>
            </a:r>
            <a:endParaRPr lang="en-IN" dirty="0"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5967E-32A0-76FB-E163-731F6C0A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57" t="19427" r="8861" b="3448"/>
          <a:stretch/>
        </p:blipFill>
        <p:spPr>
          <a:xfrm>
            <a:off x="3592010" y="928868"/>
            <a:ext cx="7130006" cy="50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4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B5E5-FC03-4109-80EB-39C38E44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364"/>
            <a:ext cx="10515600" cy="553337"/>
          </a:xfrm>
        </p:spPr>
        <p:txBody>
          <a:bodyPr>
            <a:normAutofit fontScale="90000"/>
          </a:bodyPr>
          <a:lstStyle/>
          <a:p>
            <a:r>
              <a:rPr lang="en-GB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Future Scope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1D919-0CA1-42F7-B22A-F6FA89B1BD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69166"/>
            <a:ext cx="10894101" cy="478686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Audio Interaction with Students.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Interactive Image-based Learning model.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Video tutorial, based on text-to-video generation model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16320"/>
            <a:ext cx="2489200" cy="508000"/>
          </a:xfrm>
          <a:prstGeom prst="rect">
            <a:avLst/>
          </a:prstGeom>
          <a:solidFill>
            <a:srgbClr val="244765"/>
          </a:solidFill>
          <a:ln>
            <a:solidFill>
              <a:srgbClr val="244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MIT-ADT-SoCiCon-2024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73724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B5E5-FC03-4109-80EB-39C38E44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1267"/>
            <a:ext cx="10515600" cy="553337"/>
          </a:xfrm>
        </p:spPr>
        <p:txBody>
          <a:bodyPr>
            <a:normAutofit fontScale="90000"/>
          </a:bodyPr>
          <a:lstStyle/>
          <a:p>
            <a:r>
              <a:rPr lang="en-GB" dirty="0"/>
              <a:t>    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1D919-0CA1-42F7-B22A-F6FA89B1BD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936" y="1153883"/>
            <a:ext cx="10854128" cy="454113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future of education is personalized, accessible, and driven by technology.</a:t>
            </a:r>
          </a:p>
          <a:p>
            <a:pPr marL="0" indent="0">
              <a:buNone/>
            </a:pPr>
            <a:r>
              <a:rPr lang="en-US" dirty="0"/>
              <a:t>This paper address, leveraging AI and machine learning, has the potential to revolutionize the learning experience for users of all backgrounds.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0" y="6116320"/>
            <a:ext cx="2489200" cy="508000"/>
          </a:xfrm>
          <a:prstGeom prst="rect">
            <a:avLst/>
          </a:prstGeom>
          <a:solidFill>
            <a:srgbClr val="244765"/>
          </a:solidFill>
          <a:ln>
            <a:solidFill>
              <a:srgbClr val="244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MIT-ADT-SoCiCon-2024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4498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B5E5-FC03-4109-80EB-39C38E44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        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1D919-0CA1-42F7-B22A-F6FA89B1BD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77028"/>
            <a:ext cx="10854128" cy="454113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extend our sincere gratitude to Prof. Dr. Mayuri H. Molawade for her invaluable mentorship and guidance throughout our research paper endeavor.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6096000"/>
            <a:ext cx="2489200" cy="548640"/>
          </a:xfrm>
          <a:prstGeom prst="rect">
            <a:avLst/>
          </a:prstGeom>
          <a:solidFill>
            <a:srgbClr val="2447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MIT-ADT-SoCiCon-2024</a:t>
            </a:r>
            <a:endParaRPr lang="en-IN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643" y="142743"/>
            <a:ext cx="1660685" cy="694115"/>
          </a:xfrm>
          <a:prstGeom prst="rect">
            <a:avLst/>
          </a:prstGeom>
        </p:spPr>
      </p:pic>
      <p:pic>
        <p:nvPicPr>
          <p:cNvPr id="10" name="Picture 9" descr="unnamed(1)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7542" y="-9798"/>
            <a:ext cx="1883895" cy="7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64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B5E5-FC03-4109-80EB-39C38E44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439470"/>
            <a:ext cx="3352800" cy="766313"/>
          </a:xfrm>
        </p:spPr>
        <p:txBody>
          <a:bodyPr>
            <a:normAutofit/>
          </a:bodyPr>
          <a:lstStyle/>
          <a:p>
            <a:r>
              <a:rPr lang="en-GB" dirty="0"/>
              <a:t> </a:t>
            </a:r>
            <a:r>
              <a:rPr lang="en-GB" sz="4400" b="1" kern="1200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1D919-0CA1-42F7-B22A-F6FA89B1BD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7854" y="1669887"/>
            <a:ext cx="4069892" cy="3518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Literature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 and Discussion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Scope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Acknowledgements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0" y="6116320"/>
            <a:ext cx="2489200" cy="508000"/>
          </a:xfrm>
          <a:prstGeom prst="rect">
            <a:avLst/>
          </a:prstGeom>
          <a:solidFill>
            <a:srgbClr val="244765"/>
          </a:solidFill>
          <a:ln>
            <a:solidFill>
              <a:srgbClr val="244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MIT-ADT-SoCiCon-2024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71261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1D919-0CA1-42F7-B22A-F6FA89B1BD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840" y="1439900"/>
            <a:ext cx="7985760" cy="397819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/>
              <a:t>What is multilingual education?</a:t>
            </a:r>
          </a:p>
          <a:p>
            <a:pPr>
              <a:lnSpc>
                <a:spcPct val="100000"/>
              </a:lnSpc>
            </a:pPr>
            <a:r>
              <a:rPr lang="en-IN" dirty="0"/>
              <a:t>Language Barriers</a:t>
            </a:r>
          </a:p>
          <a:p>
            <a:r>
              <a:rPr lang="en-IN" dirty="0"/>
              <a:t>The Role of AI</a:t>
            </a:r>
          </a:p>
          <a:p>
            <a:pPr lvl="1"/>
            <a:r>
              <a:rPr lang="en-IN" dirty="0"/>
              <a:t>Personalized Learning</a:t>
            </a:r>
          </a:p>
          <a:p>
            <a:pPr lvl="1"/>
            <a:r>
              <a:rPr lang="en-IN" dirty="0"/>
              <a:t>Language Translation</a:t>
            </a:r>
          </a:p>
          <a:p>
            <a:r>
              <a:rPr lang="en-IN" dirty="0"/>
              <a:t>The Role of OCR</a:t>
            </a:r>
          </a:p>
          <a:p>
            <a:pPr lvl="1"/>
            <a:r>
              <a:rPr lang="en-IN" dirty="0"/>
              <a:t>Digitizing Learning Materials</a:t>
            </a:r>
          </a:p>
          <a:p>
            <a:pPr lvl="1"/>
            <a:r>
              <a:rPr lang="en-IN" dirty="0"/>
              <a:t>Unlocking Content Accessibility</a:t>
            </a:r>
          </a:p>
          <a:p>
            <a:endParaRPr lang="en-IN" dirty="0"/>
          </a:p>
          <a:p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6116320"/>
            <a:ext cx="2489200" cy="508000"/>
          </a:xfrm>
          <a:prstGeom prst="rect">
            <a:avLst/>
          </a:prstGeom>
          <a:solidFill>
            <a:srgbClr val="244765"/>
          </a:solidFill>
          <a:ln>
            <a:solidFill>
              <a:srgbClr val="244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MIT-ADT-SoCiCon-2024</a:t>
            </a:r>
            <a:endParaRPr lang="en-IN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34746-0151-228B-75C7-8133DE76C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5" y="1077028"/>
            <a:ext cx="5791200" cy="579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CB5E5-FC03-4109-80EB-39C38E44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91" y="233680"/>
            <a:ext cx="4511817" cy="76631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9465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B5E5-FC03-4109-80EB-39C38E44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40680"/>
            <a:ext cx="10515600" cy="553337"/>
          </a:xfrm>
        </p:spPr>
        <p:txBody>
          <a:bodyPr>
            <a:normAutofit fontScale="90000"/>
          </a:bodyPr>
          <a:lstStyle/>
          <a:p>
            <a:r>
              <a:rPr lang="en-GB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Literature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1D919-0CA1-42F7-B22A-F6FA89B1BD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176" y="1103602"/>
            <a:ext cx="10854128" cy="522773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dirty="0"/>
              <a:t>Multilingual Education and Technology: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AI and OCR technologies aid language learning and collaboration (Zhu, 2020; Romanov et al., 2022).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dirty="0"/>
              <a:t>Models and Approaches: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Tesseract OCR, EasyOCR, and Google Cloud Vision are key multilingual OCR models (Zulkifli et al., 2023).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AI techniques like LLMs and RL agents support teaching (Xu et al., 2021).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dirty="0"/>
              <a:t>Challenges and Solutions: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Data scarcity and writing system disparities pose challenges (Zulkifli et al., 2023; Romanov et al., 2022).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Fine-tuning Tesseract OCR improves performance (Vasantharajan et al., 2022).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State-of-the-Art Advancements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Hugging Face Transformers excel in NLP tasks (Singh &amp; Behera, 2022).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Personalized learning paths enhance efficiency (Smith et al., 2022).</a:t>
            </a:r>
          </a:p>
        </p:txBody>
      </p:sp>
      <p:sp>
        <p:nvSpPr>
          <p:cNvPr id="8" name="Rectangle 7"/>
          <p:cNvSpPr/>
          <p:nvPr/>
        </p:nvSpPr>
        <p:spPr>
          <a:xfrm>
            <a:off x="9702800" y="6331333"/>
            <a:ext cx="2489200" cy="508000"/>
          </a:xfrm>
          <a:prstGeom prst="rect">
            <a:avLst/>
          </a:prstGeom>
          <a:solidFill>
            <a:srgbClr val="244765"/>
          </a:solidFill>
          <a:ln>
            <a:solidFill>
              <a:srgbClr val="244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MIT-ADT-SoCiCon-2024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88413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B5E5-FC03-4109-80EB-39C38E44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364"/>
            <a:ext cx="10515600" cy="553337"/>
          </a:xfrm>
        </p:spPr>
        <p:txBody>
          <a:bodyPr>
            <a:normAutofit fontScale="90000"/>
          </a:bodyPr>
          <a:lstStyle/>
          <a:p>
            <a:r>
              <a:rPr lang="en-GB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1D919-0CA1-42F7-B22A-F6FA89B1BD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69166"/>
            <a:ext cx="10894101" cy="478686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Content Processing Pipeline (Original Text Processing)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Text Processing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GB" dirty="0"/>
              <a:t>Transformer Summarization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GB" dirty="0"/>
              <a:t>GPT-4 Text Understanding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 Course Outline Generation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Contextualization and Retrieval (Original Text Chunking)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User Interaction and Refinement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User Input (Chat Option)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Retrieval and Context Generation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16320"/>
            <a:ext cx="2489200" cy="508000"/>
          </a:xfrm>
          <a:prstGeom prst="rect">
            <a:avLst/>
          </a:prstGeom>
          <a:solidFill>
            <a:srgbClr val="244765"/>
          </a:solidFill>
          <a:ln>
            <a:solidFill>
              <a:srgbClr val="244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MIT-ADT-SoCiCon-2024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91758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F50D89-DB8F-7673-065B-94DB830A25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85611"/>
            <a:ext cx="10088880" cy="6686778"/>
          </a:xfrm>
        </p:spPr>
      </p:pic>
    </p:spTree>
    <p:extLst>
      <p:ext uri="{BB962C8B-B14F-4D97-AF65-F5344CB8AC3E}">
        <p14:creationId xmlns:p14="http://schemas.microsoft.com/office/powerpoint/2010/main" val="369889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B5E5-FC03-4109-80EB-39C38E44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670" y="2786571"/>
            <a:ext cx="6511290" cy="642429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Result and Discussions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116320"/>
            <a:ext cx="2489200" cy="508000"/>
          </a:xfrm>
          <a:prstGeom prst="rect">
            <a:avLst/>
          </a:prstGeom>
          <a:solidFill>
            <a:srgbClr val="244765"/>
          </a:solidFill>
          <a:ln>
            <a:solidFill>
              <a:srgbClr val="244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MIT-ADT-SoCiCon-2024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5296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EB18F-421C-A614-7E53-5C4330B9B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6"/>
          <a:stretch/>
        </p:blipFill>
        <p:spPr>
          <a:xfrm>
            <a:off x="0" y="0"/>
            <a:ext cx="12204008" cy="5515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ADAC92-A70C-2963-179D-7AE2C47215A3}"/>
              </a:ext>
            </a:extLst>
          </p:cNvPr>
          <p:cNvSpPr txBox="1">
            <a:spLocks/>
          </p:cNvSpPr>
          <p:nvPr/>
        </p:nvSpPr>
        <p:spPr>
          <a:xfrm>
            <a:off x="0" y="5515896"/>
            <a:ext cx="12192000" cy="14340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FD153-5DCB-98DC-0CEB-1CAFBF87A2F8}"/>
              </a:ext>
            </a:extLst>
          </p:cNvPr>
          <p:cNvSpPr txBox="1">
            <a:spLocks/>
          </p:cNvSpPr>
          <p:nvPr/>
        </p:nvSpPr>
        <p:spPr>
          <a:xfrm>
            <a:off x="-1" y="5515897"/>
            <a:ext cx="12191999" cy="1342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514350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/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  <a:p>
            <a:r>
              <a:rPr lang="en-US" sz="8000" dirty="0"/>
              <a:t>Web Application hosted on Local System: </a:t>
            </a:r>
            <a:r>
              <a:rPr lang="en-US" sz="8000" dirty="0">
                <a:hlinkClick r:id="rId3"/>
              </a:rPr>
              <a:t>http://localhost:8501/</a:t>
            </a:r>
            <a:endParaRPr lang="en-US" sz="8000" dirty="0"/>
          </a:p>
          <a:p>
            <a:r>
              <a:rPr lang="en-US" sz="8000" dirty="0"/>
              <a:t>Side Bar Include title and caption of the project</a:t>
            </a:r>
          </a:p>
          <a:p>
            <a:r>
              <a:rPr lang="en-US" sz="8000" dirty="0"/>
              <a:t>Main page include a input form to upload the “gpt-api-key”  and the pdf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485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A2E26-AE01-58B2-58EC-7140C2589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58" t="17888" r="13709" b="67"/>
          <a:stretch/>
        </p:blipFill>
        <p:spPr>
          <a:xfrm>
            <a:off x="0" y="0"/>
            <a:ext cx="81003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ABD0AC-8759-AA48-308E-1EFD95BE4731}"/>
              </a:ext>
            </a:extLst>
          </p:cNvPr>
          <p:cNvSpPr txBox="1">
            <a:spLocks/>
          </p:cNvSpPr>
          <p:nvPr/>
        </p:nvSpPr>
        <p:spPr>
          <a:xfrm>
            <a:off x="8100300" y="0"/>
            <a:ext cx="4091698" cy="6858001"/>
          </a:xfrm>
          <a:prstGeom prst="rect">
            <a:avLst/>
          </a:prstGeom>
        </p:spPr>
        <p:txBody>
          <a:bodyPr lIns="324000" tIns="172800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2800" dirty="0">
                <a:latin typeface="+mn-lt"/>
                <a:cs typeface="Times New Roman" panose="02020603050405020304" pitchFamily="18" charset="0"/>
              </a:rPr>
              <a:t>Here as One can See</a:t>
            </a:r>
          </a:p>
          <a:p>
            <a:r>
              <a:rPr lang="en-US" sz="2800" dirty="0">
                <a:latin typeface="+mn-lt"/>
                <a:cs typeface="Times New Roman" panose="02020603050405020304" pitchFamily="18" charset="0"/>
              </a:rPr>
              <a:t>Input Form include: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API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Model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PDF file upload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A customization option for better learning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Course Outline Generate Button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260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1BEF88B-4726-431C-A569-6B3CAFFBCDA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2162C57-D860-4378-9252-DDC161D0E315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457</Words>
  <Application>Microsoft Office PowerPoint</Application>
  <PresentationFormat>Widescreen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Times New Roman</vt:lpstr>
      <vt:lpstr>Office Theme</vt:lpstr>
      <vt:lpstr>Multilingual Education through OCR and AI</vt:lpstr>
      <vt:lpstr> Outline</vt:lpstr>
      <vt:lpstr> Introduction</vt:lpstr>
      <vt:lpstr> Literature Review</vt:lpstr>
      <vt:lpstr> Methodology</vt:lpstr>
      <vt:lpstr>PowerPoint Presentation</vt:lpstr>
      <vt:lpstr>Result and Discussions </vt:lpstr>
      <vt:lpstr>PowerPoint Presentation</vt:lpstr>
      <vt:lpstr>PowerPoint Presentation</vt:lpstr>
      <vt:lpstr>PowerPoint Presentation</vt:lpstr>
      <vt:lpstr>PowerPoint Presentation</vt:lpstr>
      <vt:lpstr> Future Scope</vt:lpstr>
      <vt:lpstr>     Conclusion</vt:lpstr>
      <vt:lpstr>         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Arbaaz Yaseen</cp:lastModifiedBy>
  <cp:revision>10</cp:revision>
  <dcterms:created xsi:type="dcterms:W3CDTF">2024-04-15T04:05:51Z</dcterms:created>
  <dcterms:modified xsi:type="dcterms:W3CDTF">2024-05-04T06:12:27Z</dcterms:modified>
</cp:coreProperties>
</file>